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976" autoAdjust="0"/>
  </p:normalViewPr>
  <p:slideViewPr>
    <p:cSldViewPr>
      <p:cViewPr>
        <p:scale>
          <a:sx n="87" d="100"/>
          <a:sy n="87" d="100"/>
        </p:scale>
        <p:origin x="-11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6FB0-8455-40D9-80D5-04A5E11EBBA3}" type="datetimeFigureOut">
              <a:rPr lang="en-AU" smtClean="0"/>
              <a:t>2/10/2014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4AF26-DED2-4D84-9FE3-B85213E288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78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984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dirty="0" smtClean="0"/>
              <a:t>Investigations concretes mathematical knowledge in real world</a:t>
            </a:r>
            <a:r>
              <a:rPr lang="en-AU" sz="1800" baseline="0" dirty="0" smtClean="0"/>
              <a:t> context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800" baseline="0" dirty="0" smtClean="0"/>
              <a:t>If developed can be used in</a:t>
            </a:r>
            <a:r>
              <a:rPr lang="en-US" sz="1800" dirty="0" smtClean="0"/>
              <a:t> essence as IBL  teaching method that engages students in sense-making activities.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aseline="0" dirty="0" smtClean="0"/>
              <a:t>Ask people if they know what is an investigation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800" baseline="0" dirty="0" smtClean="0">
                <a:solidFill>
                  <a:srgbClr val="FF0000"/>
                </a:solidFill>
              </a:rPr>
              <a:t>Get groups to define the difference between an Assignment vs investigation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80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800" baseline="0" dirty="0" smtClean="0"/>
          </a:p>
          <a:p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74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importance in 10 – 12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13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170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13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98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977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659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4AF26-DED2-4D84-9FE3-B85213E288B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65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3D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3D7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2557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DEPARTMENT OF </a:t>
            </a:r>
            <a:r>
              <a:rPr lang="en-A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  <a:r>
              <a:rPr lang="en-AU" sz="1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            		 www.education.nt.gov.au</a:t>
            </a:r>
            <a:endParaRPr lang="en-A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6896" y="19776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2603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6896" y="19776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961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19776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927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197768"/>
            <a:ext cx="8229600" cy="1143000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2121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NTG logo - reversed 300ppi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43000" y="0"/>
            <a:ext cx="7999258" cy="1143000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3D7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3D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3D7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2557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DEPARTMENT OF </a:t>
            </a:r>
            <a:r>
              <a:rPr lang="en-A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                          			 www.education.nt.gov.au</a:t>
            </a:r>
            <a:endParaRPr lang="en-A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9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3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harris@nt.gov.a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AU" dirty="0" smtClean="0"/>
              <a:t>W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pic>
        <p:nvPicPr>
          <p:cNvPr id="4" name="Picture 28" title="Northern Territory Governmen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 descr="The footer contains the department name and official website address i.e. the Department of Education and Children's Services (www.education.nt.gov.au)" title="Footer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3D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3D7D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2209800"/>
            <a:ext cx="7772400" cy="1905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Presentation</a:t>
            </a:r>
            <a:endParaRPr lang="en-A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2557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DEPARTMENT OF </a:t>
            </a:r>
            <a:r>
              <a:rPr lang="en-A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 </a:t>
            </a:r>
            <a:r>
              <a:rPr lang="en-A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                                                                               		 www.education.nt.gov.au</a:t>
            </a:r>
            <a:endParaRPr lang="en-AU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 title="Blank test box"/>
          <p:cNvSpPr/>
          <p:nvPr/>
        </p:nvSpPr>
        <p:spPr>
          <a:xfrm>
            <a:off x="1143000" y="0"/>
            <a:ext cx="7999258" cy="1143000"/>
          </a:xfrm>
          <a:prstGeom prst="rect">
            <a:avLst/>
          </a:prstGeom>
          <a:solidFill>
            <a:srgbClr val="003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rgbClr val="003D7D"/>
              </a:solidFill>
            </a:endParaRPr>
          </a:p>
        </p:txBody>
      </p:sp>
      <p:sp>
        <p:nvSpPr>
          <p:cNvPr id="11" name="Rectangle 27" descr="This is the title of the powerpoint presentation"/>
          <p:cNvSpPr>
            <a:spLocks noChangeArrowheads="1"/>
          </p:cNvSpPr>
          <p:nvPr/>
        </p:nvSpPr>
        <p:spPr bwMode="auto">
          <a:xfrm>
            <a:off x="-1742" y="1143000"/>
            <a:ext cx="9144000" cy="5166320"/>
          </a:xfrm>
          <a:prstGeom prst="rect">
            <a:avLst/>
          </a:prstGeom>
          <a:solidFill>
            <a:srgbClr val="003D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00269" y="2773660"/>
            <a:ext cx="7772400" cy="1905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000" i="1" dirty="0">
                <a:solidFill>
                  <a:schemeClr val="bg1"/>
                </a:solidFill>
              </a:rPr>
              <a:t>The </a:t>
            </a:r>
            <a:r>
              <a:rPr lang="en-AU" sz="4000" i="1" dirty="0" smtClean="0">
                <a:solidFill>
                  <a:schemeClr val="bg1"/>
                </a:solidFill>
              </a:rPr>
              <a:t>Art of Writing</a:t>
            </a:r>
          </a:p>
          <a:p>
            <a:r>
              <a:rPr lang="en-AU" sz="4000" i="1" dirty="0" smtClean="0">
                <a:solidFill>
                  <a:schemeClr val="bg1"/>
                </a:solidFill>
              </a:rPr>
              <a:t>Mathematical Investigations</a:t>
            </a:r>
            <a:endParaRPr lang="en-A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864096"/>
          </a:xfrm>
        </p:spPr>
        <p:txBody>
          <a:bodyPr/>
          <a:lstStyle/>
          <a:p>
            <a:r>
              <a:rPr lang="en-AU" sz="4800" dirty="0" smtClean="0"/>
              <a:t>Purpose</a:t>
            </a:r>
            <a:endParaRPr lang="en-AU" sz="4800" dirty="0"/>
          </a:p>
        </p:txBody>
      </p:sp>
      <p:sp>
        <p:nvSpPr>
          <p:cNvPr id="3" name="Rectangle 2"/>
          <p:cNvSpPr/>
          <p:nvPr/>
        </p:nvSpPr>
        <p:spPr>
          <a:xfrm>
            <a:off x="323528" y="1268760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  <a:p>
            <a:pPr algn="ctr"/>
            <a:r>
              <a:rPr lang="en-US" sz="4000" dirty="0" smtClean="0"/>
              <a:t>The </a:t>
            </a:r>
            <a:r>
              <a:rPr lang="en-US" sz="4000" dirty="0"/>
              <a:t>purpose of this </a:t>
            </a:r>
            <a:r>
              <a:rPr lang="en-US" sz="4000" dirty="0" smtClean="0"/>
              <a:t>session </a:t>
            </a:r>
            <a:r>
              <a:rPr lang="en-US" sz="4000" dirty="0"/>
              <a:t>is to </a:t>
            </a:r>
            <a:r>
              <a:rPr lang="en-US" sz="4000" dirty="0" smtClean="0"/>
              <a:t>explore the genre of investigation </a:t>
            </a:r>
            <a:r>
              <a:rPr lang="en-US" sz="4000" dirty="0"/>
              <a:t>that </a:t>
            </a:r>
            <a:r>
              <a:rPr lang="en-US" sz="4000" dirty="0" smtClean="0"/>
              <a:t>is needed </a:t>
            </a:r>
            <a:r>
              <a:rPr lang="en-US" sz="4000" dirty="0"/>
              <a:t>to be developed through Y</a:t>
            </a:r>
            <a:r>
              <a:rPr lang="en-US" sz="4000" dirty="0" smtClean="0"/>
              <a:t>ears 7 </a:t>
            </a:r>
            <a:r>
              <a:rPr lang="en-US" sz="4000" dirty="0"/>
              <a:t>to 10, in conjunction with the Australian </a:t>
            </a:r>
            <a:r>
              <a:rPr lang="en-US" sz="4000" dirty="0" smtClean="0"/>
              <a:t>Curriculum </a:t>
            </a:r>
            <a:r>
              <a:rPr lang="en-US" sz="4000" dirty="0"/>
              <a:t>in order to </a:t>
            </a:r>
            <a:r>
              <a:rPr lang="en-US" sz="4000" dirty="0" smtClean="0"/>
              <a:t>support students’ success in the NTCET</a:t>
            </a:r>
            <a:r>
              <a:rPr lang="en-US" sz="3600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5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0" descr="Title of slide"/>
          <p:cNvSpPr txBox="1">
            <a:spLocks noChangeArrowheads="1"/>
          </p:cNvSpPr>
          <p:nvPr/>
        </p:nvSpPr>
        <p:spPr>
          <a:xfrm>
            <a:off x="1115616" y="116632"/>
            <a:ext cx="7741096" cy="6334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Investigations in Senior Secondary Mathematical Subjects</a:t>
            </a:r>
            <a:endParaRPr lang="en-A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51"/>
          <p:cNvSpPr txBox="1">
            <a:spLocks noChangeArrowheads="1"/>
          </p:cNvSpPr>
          <p:nvPr/>
        </p:nvSpPr>
        <p:spPr>
          <a:xfrm>
            <a:off x="643746" y="1628800"/>
            <a:ext cx="7848600" cy="324036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Year 10 BOS </a:t>
            </a:r>
            <a:endParaRPr lang="en-AU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400" dirty="0">
                <a:latin typeface="Arial" pitchFamily="34" charset="0"/>
                <a:cs typeface="Arial" pitchFamily="34" charset="0"/>
              </a:rPr>
              <a:t>Between 20% -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% of the total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subject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mark</a:t>
            </a:r>
          </a:p>
          <a:p>
            <a:r>
              <a:rPr lang="en-AU" b="1" dirty="0">
                <a:latin typeface="Arial" pitchFamily="34" charset="0"/>
                <a:cs typeface="Arial" pitchFamily="34" charset="0"/>
              </a:rPr>
              <a:t>Stage 1 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Subjects</a:t>
            </a:r>
            <a:endParaRPr lang="en-AU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400" dirty="0">
                <a:latin typeface="Arial" pitchFamily="34" charset="0"/>
                <a:cs typeface="Arial" pitchFamily="34" charset="0"/>
              </a:rPr>
              <a:t>Between 20% - 80% of the total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subject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mark</a:t>
            </a:r>
          </a:p>
          <a:p>
            <a:r>
              <a:rPr lang="en-AU" b="1" dirty="0" smtClean="0">
                <a:latin typeface="Arial" pitchFamily="34" charset="0"/>
                <a:cs typeface="Arial" pitchFamily="34" charset="0"/>
              </a:rPr>
              <a:t>Stage </a:t>
            </a:r>
            <a:r>
              <a:rPr lang="en-AU" b="1" dirty="0">
                <a:latin typeface="Arial" pitchFamily="34" charset="0"/>
                <a:cs typeface="Arial" pitchFamily="34" charset="0"/>
              </a:rPr>
              <a:t>2 </a:t>
            </a:r>
            <a:r>
              <a:rPr lang="en-AU" b="1" dirty="0" smtClean="0">
                <a:latin typeface="Arial" pitchFamily="34" charset="0"/>
                <a:cs typeface="Arial" pitchFamily="34" charset="0"/>
              </a:rPr>
              <a:t>Subjects</a:t>
            </a:r>
            <a:endParaRPr lang="en-AU" b="1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sz="2400" dirty="0">
                <a:latin typeface="Arial" pitchFamily="34" charset="0"/>
                <a:cs typeface="Arial" pitchFamily="34" charset="0"/>
              </a:rPr>
              <a:t>Between 25% - 40% of the total 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subject 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mark</a:t>
            </a:r>
          </a:p>
          <a:p>
            <a:pPr marL="457200" lvl="1" indent="0">
              <a:buNone/>
            </a:pPr>
            <a:endParaRPr lang="en-A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Content of slide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sz="3600" dirty="0"/>
              <a:t>Introduction</a:t>
            </a:r>
          </a:p>
          <a:p>
            <a:pPr lvl="0"/>
            <a:r>
              <a:rPr lang="en-AU" sz="3600" dirty="0"/>
              <a:t>Mathematical Investigation</a:t>
            </a:r>
          </a:p>
          <a:p>
            <a:pPr lvl="0"/>
            <a:r>
              <a:rPr lang="en-AU" sz="3600" dirty="0"/>
              <a:t>Analysis/Discussion</a:t>
            </a:r>
          </a:p>
          <a:p>
            <a:pPr lvl="0"/>
            <a:r>
              <a:rPr lang="en-AU" sz="3600" dirty="0"/>
              <a:t>Conclusion</a:t>
            </a:r>
          </a:p>
          <a:p>
            <a:pPr marL="0" indent="0">
              <a:buNone/>
            </a:pPr>
            <a:endParaRPr lang="en-AU" sz="2000" dirty="0" smtClean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i="1" dirty="0"/>
              <a:t>Your report should be written in </a:t>
            </a:r>
            <a:r>
              <a:rPr lang="en-AU" sz="2000" i="1" dirty="0" smtClean="0"/>
              <a:t>a formal mode - “The </a:t>
            </a:r>
            <a:r>
              <a:rPr lang="en-AU" sz="2000" i="1" dirty="0"/>
              <a:t>analysis ……” rather than “When I analysed……”, or “When you analyse…….”.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Rectangle 2050"/>
          <p:cNvSpPr txBox="1">
            <a:spLocks noChangeArrowheads="1"/>
          </p:cNvSpPr>
          <p:nvPr/>
        </p:nvSpPr>
        <p:spPr>
          <a:xfrm>
            <a:off x="1115616" y="260039"/>
            <a:ext cx="8028384" cy="6334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600" dirty="0">
                <a:solidFill>
                  <a:schemeClr val="bg1"/>
                </a:solidFill>
              </a:rPr>
              <a:t>A </a:t>
            </a:r>
            <a:r>
              <a:rPr lang="en-AU" sz="3600" dirty="0" smtClean="0">
                <a:solidFill>
                  <a:schemeClr val="bg1"/>
                </a:solidFill>
              </a:rPr>
              <a:t>Completed </a:t>
            </a:r>
            <a:r>
              <a:rPr lang="en-AU" sz="3600" dirty="0">
                <a:solidFill>
                  <a:schemeClr val="bg1"/>
                </a:solidFill>
              </a:rPr>
              <a:t>Investigation should </a:t>
            </a:r>
            <a:r>
              <a:rPr lang="en-AU" sz="3600" dirty="0" smtClean="0">
                <a:solidFill>
                  <a:schemeClr val="bg1"/>
                </a:solidFill>
              </a:rPr>
              <a:t>Include:</a:t>
            </a:r>
            <a:endParaRPr lang="en-AU" sz="3600" dirty="0">
              <a:solidFill>
                <a:schemeClr val="bg1"/>
              </a:solidFill>
            </a:endParaRPr>
          </a:p>
          <a:p>
            <a:pPr algn="l"/>
            <a:endParaRPr lang="en-A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6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07504" y="1628800"/>
            <a:ext cx="892899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/>
              <a:t>Outlines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The problem to be explored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Its significance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Its features</a:t>
            </a:r>
            <a:endParaRPr lang="en-A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The context </a:t>
            </a:r>
            <a:endParaRPr lang="en-A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/>
          </a:p>
          <a:p>
            <a:r>
              <a:rPr lang="en-AU" sz="4400" b="1" i="1" dirty="0" smtClean="0"/>
              <a:t>“The </a:t>
            </a:r>
            <a:r>
              <a:rPr lang="en-AU" sz="4400" b="1" i="1" dirty="0"/>
              <a:t>purpose of this </a:t>
            </a:r>
            <a:r>
              <a:rPr lang="en-AU" sz="4400" b="1" i="1" dirty="0" smtClean="0"/>
              <a:t>Investigation…”</a:t>
            </a:r>
            <a:endParaRPr lang="en-AU" sz="4400" i="1" dirty="0"/>
          </a:p>
        </p:txBody>
      </p:sp>
    </p:spTree>
    <p:extLst>
      <p:ext uri="{BB962C8B-B14F-4D97-AF65-F5344CB8AC3E}">
        <p14:creationId xmlns:p14="http://schemas.microsoft.com/office/powerpoint/2010/main" val="37814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Mathematical Investigation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34076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/>
              <a:t>Outlines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Development of the mathematical method </a:t>
            </a:r>
            <a:r>
              <a:rPr lang="en-US" sz="2800" dirty="0"/>
              <a:t>required to find a </a:t>
            </a:r>
            <a:r>
              <a:rPr lang="en-US" sz="2800" dirty="0" smtClean="0"/>
              <a:t>solution</a:t>
            </a: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Generation or collection of relevant data and/or information, with details of the process of collection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Mathematical calculations </a:t>
            </a:r>
            <a:r>
              <a:rPr lang="en-AU" sz="2800" dirty="0"/>
              <a:t>and </a:t>
            </a:r>
            <a:r>
              <a:rPr lang="en-AU" sz="2800" dirty="0" smtClean="0"/>
              <a:t>results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2800" dirty="0" smtClean="0"/>
              <a:t>Appropriate representations</a:t>
            </a:r>
            <a:endParaRPr lang="en-A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 smtClean="0"/>
          </a:p>
          <a:p>
            <a:r>
              <a:rPr lang="en-AU" sz="2800" dirty="0" smtClean="0"/>
              <a:t>“</a:t>
            </a:r>
            <a:r>
              <a:rPr lang="en-AU" sz="2000" i="1" dirty="0" smtClean="0"/>
              <a:t>encourage students to show the </a:t>
            </a:r>
            <a:r>
              <a:rPr lang="en-US" sz="2000" i="1" dirty="0" smtClean="0"/>
              <a:t>method </a:t>
            </a:r>
            <a:r>
              <a:rPr lang="en-US" sz="2000" i="1" dirty="0"/>
              <a:t>required to find a solution, in terms of the mathematical model or strategy to be </a:t>
            </a:r>
            <a:r>
              <a:rPr lang="en-US" sz="2000" i="1" dirty="0" smtClean="0"/>
              <a:t>used</a:t>
            </a:r>
            <a:r>
              <a:rPr lang="en-US" sz="2000" dirty="0" smtClean="0"/>
              <a:t>”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15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/>
              <a:t>Analysis/Discussion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1340768"/>
            <a:ext cx="7776864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2800" dirty="0" smtClean="0"/>
              <a:t>Analysis: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The Interpretation </a:t>
            </a:r>
            <a:r>
              <a:rPr lang="en-AU" sz="2800" dirty="0" smtClean="0"/>
              <a:t>of results in </a:t>
            </a:r>
            <a:r>
              <a:rPr lang="en-AU" sz="2800" dirty="0"/>
              <a:t>the context of the </a:t>
            </a:r>
            <a:r>
              <a:rPr lang="en-AU" sz="2800" dirty="0" smtClean="0"/>
              <a:t>problem</a:t>
            </a:r>
          </a:p>
          <a:p>
            <a:pPr lvl="0"/>
            <a:endParaRPr lang="en-AU" sz="900" dirty="0" smtClean="0"/>
          </a:p>
          <a:p>
            <a:pPr lvl="0"/>
            <a:r>
              <a:rPr lang="en-AU" sz="2800" dirty="0" smtClean="0"/>
              <a:t>Discussion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Understanding of: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Reasonableness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Possible limitations </a:t>
            </a:r>
            <a:r>
              <a:rPr lang="en-AU" sz="2800" dirty="0"/>
              <a:t>of the interpreted </a:t>
            </a:r>
            <a:r>
              <a:rPr lang="en-AU" sz="2800" dirty="0" smtClean="0"/>
              <a:t>results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Recognition of </a:t>
            </a:r>
            <a:r>
              <a:rPr lang="en-AU" sz="2800" dirty="0"/>
              <a:t>assumptions </a:t>
            </a:r>
            <a:r>
              <a:rPr lang="en-AU" sz="2800" dirty="0" smtClean="0"/>
              <a:t>made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AU" sz="2800" dirty="0" smtClean="0"/>
              <a:t>Improvements to the model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AU" sz="800" dirty="0" smtClean="0"/>
          </a:p>
          <a:p>
            <a:pPr lvl="0"/>
            <a:r>
              <a:rPr lang="en-US" sz="2000" i="1" dirty="0" smtClean="0"/>
              <a:t>“</a:t>
            </a:r>
            <a:r>
              <a:rPr lang="en-US" sz="2000" i="1" dirty="0" smtClean="0"/>
              <a:t>The interpretation </a:t>
            </a:r>
            <a:r>
              <a:rPr lang="en-US" sz="2000" i="1" dirty="0"/>
              <a:t>of </a:t>
            </a:r>
            <a:r>
              <a:rPr lang="en-US" sz="2000" i="1" dirty="0" smtClean="0"/>
              <a:t>results </a:t>
            </a:r>
            <a:r>
              <a:rPr lang="en-US" sz="2000" i="1" dirty="0"/>
              <a:t>should lead </a:t>
            </a:r>
            <a:r>
              <a:rPr lang="en-US" sz="2000" i="1" dirty="0" smtClean="0"/>
              <a:t>students </a:t>
            </a:r>
            <a:r>
              <a:rPr lang="en-US" sz="2000" i="1" dirty="0"/>
              <a:t>to a conclusion about the problem being investigated</a:t>
            </a:r>
            <a:r>
              <a:rPr lang="en-US" sz="2000" i="1" dirty="0" smtClean="0"/>
              <a:t>.” </a:t>
            </a:r>
            <a:endParaRPr lang="en-AU" sz="2000" i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8927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AU" dirty="0" smtClean="0"/>
              <a:t>Conclusion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043608" y="1340768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A </a:t>
            </a:r>
            <a:r>
              <a:rPr lang="en-US" sz="2800" dirty="0"/>
              <a:t>statement of the results and conclusions in the context of the original problem </a:t>
            </a:r>
            <a:r>
              <a:rPr lang="en-US" sz="2800" dirty="0" smtClean="0"/>
              <a:t>based on evidence provided.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804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811" y="188640"/>
            <a:ext cx="5688632" cy="1143000"/>
          </a:xfrm>
        </p:spPr>
        <p:txBody>
          <a:bodyPr/>
          <a:lstStyle/>
          <a:p>
            <a:pPr lvl="0"/>
            <a:r>
              <a:rPr lang="en-AU" dirty="0" smtClean="0"/>
              <a:t>Presenter</a:t>
            </a:r>
            <a:endParaRPr lang="en-AU" dirty="0"/>
          </a:p>
        </p:txBody>
      </p:sp>
      <p:sp>
        <p:nvSpPr>
          <p:cNvPr id="3" name="Rectangle 2"/>
          <p:cNvSpPr/>
          <p:nvPr/>
        </p:nvSpPr>
        <p:spPr>
          <a:xfrm>
            <a:off x="1027719" y="1484784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/>
              <a:t>John Harris</a:t>
            </a:r>
            <a:endParaRPr lang="en-AU" sz="3600" dirty="0"/>
          </a:p>
          <a:p>
            <a:r>
              <a:rPr lang="en-AU" sz="2800" dirty="0"/>
              <a:t> </a:t>
            </a:r>
            <a:r>
              <a:rPr lang="en-AU" sz="2800" dirty="0" smtClean="0"/>
              <a:t>NTCET </a:t>
            </a:r>
            <a:r>
              <a:rPr lang="en-AU" sz="2800" dirty="0"/>
              <a:t>Consultant – Mathematics and Numeracy</a:t>
            </a:r>
          </a:p>
          <a:p>
            <a:r>
              <a:rPr lang="en-AU" sz="2800" dirty="0"/>
              <a:t>Senior Years Curriculum</a:t>
            </a:r>
          </a:p>
          <a:p>
            <a:r>
              <a:rPr lang="en-AU" sz="2800" dirty="0"/>
              <a:t>Participation, Pathways and Engagement</a:t>
            </a:r>
          </a:p>
          <a:p>
            <a:r>
              <a:rPr lang="en-AU" sz="2800" dirty="0"/>
              <a:t>Department of Education </a:t>
            </a:r>
          </a:p>
          <a:p>
            <a:r>
              <a:rPr lang="en-AU" sz="2800" dirty="0"/>
              <a:t>Northern Territory </a:t>
            </a:r>
            <a:r>
              <a:rPr lang="en-AU" sz="2800" dirty="0" smtClean="0"/>
              <a:t>Government</a:t>
            </a:r>
          </a:p>
          <a:p>
            <a:endParaRPr lang="en-AU" sz="2800" dirty="0"/>
          </a:p>
          <a:p>
            <a:r>
              <a:rPr lang="en-AU" sz="2800" b="1" dirty="0" err="1"/>
              <a:t>tel</a:t>
            </a:r>
            <a:r>
              <a:rPr lang="en-AU" sz="2800" b="1" dirty="0"/>
              <a:t>:</a:t>
            </a:r>
            <a:r>
              <a:rPr lang="en-AU" sz="2800" dirty="0"/>
              <a:t> (08) 8944 9261</a:t>
            </a:r>
          </a:p>
          <a:p>
            <a:r>
              <a:rPr lang="en-AU" sz="2800" b="1" dirty="0"/>
              <a:t>e:</a:t>
            </a:r>
            <a:r>
              <a:rPr lang="en-AU" sz="2800" dirty="0"/>
              <a:t> </a:t>
            </a:r>
            <a:r>
              <a:rPr lang="en-AU" sz="2800" u="sng" dirty="0">
                <a:hlinkClick r:id="rId3"/>
              </a:rPr>
              <a:t>john.harris@nt.gov.au</a:t>
            </a:r>
            <a:endParaRPr lang="en-AU" sz="2800" dirty="0"/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4768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DoE</Template>
  <TotalTime>0</TotalTime>
  <Words>348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DoE</vt:lpstr>
      <vt:lpstr>W</vt:lpstr>
      <vt:lpstr>Purpose</vt:lpstr>
      <vt:lpstr>PowerPoint Presentation</vt:lpstr>
      <vt:lpstr>PowerPoint Presentation</vt:lpstr>
      <vt:lpstr>Introduction </vt:lpstr>
      <vt:lpstr>Mathematical Investigation</vt:lpstr>
      <vt:lpstr>Analysis/Discussion</vt:lpstr>
      <vt:lpstr>Conclusion</vt:lpstr>
      <vt:lpstr>Presenter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2014-09-29T06:18:00Z</dcterms:created>
  <dcterms:modified xsi:type="dcterms:W3CDTF">2014-10-02T01:01:34Z</dcterms:modified>
</cp:coreProperties>
</file>